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2" r:id="rId6"/>
  </p:sldIdLst>
  <p:sldSz cx="9144000" cy="5143500" type="screen16x9"/>
  <p:notesSz cx="6858000" cy="9144000"/>
  <p:embeddedFontLst>
    <p:embeddedFont>
      <p:font typeface="Bitter" panose="020B0604020202020204" charset="0"/>
      <p:regular r:id="rId8"/>
      <p:bold r:id="rId9"/>
      <p:italic r:id="rId10"/>
      <p:boldItalic r:id="rId11"/>
    </p:embeddedFont>
    <p:embeddedFont>
      <p:font typeface="Montserrat" panose="020B0604020202020204" pitchFamily="2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404e50ca7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404e50ca7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05ccdf35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405ccdf35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05ccdf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405ccdf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405ccdf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405ccdf3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405ccdf3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405ccdf3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kc.rw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6714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</a:t>
            </a: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Uruhimbi Kageyo Cooperative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 flipH="1">
            <a:off x="4494900" y="4340400"/>
            <a:ext cx="10200" cy="8847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56" name="Google Shape;56;p13"/>
          <p:cNvSpPr txBox="1"/>
          <p:nvPr/>
        </p:nvSpPr>
        <p:spPr>
          <a:xfrm>
            <a:off x="303900" y="4340400"/>
            <a:ext cx="42630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 descr="U.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900" y="63750"/>
            <a:ext cx="991800" cy="5439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35750"/>
            <a:ext cx="9144000" cy="4707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21625" y="671400"/>
            <a:ext cx="8540400" cy="5478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40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UKC CIRCULAR ECONOMY                    </a:t>
            </a:r>
            <a:endParaRPr sz="40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40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STORY</a:t>
            </a:r>
            <a:endParaRPr sz="40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34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lang="en" sz="23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Jackson Sylvestre KARARA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23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UKC- Managing Director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endParaRPr lang="en" sz="23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23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 </a:t>
            </a:r>
            <a:r>
              <a:rPr lang="en" sz="23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www.ukc.rw</a:t>
            </a:r>
            <a:r>
              <a:rPr lang="en" sz="23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Phone: +250787451847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endParaRPr sz="23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0"/>
            <a:ext cx="9144000" cy="5157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</a:t>
            </a: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Uruhimbi Kageyo Cooperative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4" descr="U.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900" y="63750"/>
            <a:ext cx="858300" cy="4707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66" name="Google Shape;66;p14"/>
          <p:cNvSpPr txBox="1"/>
          <p:nvPr/>
        </p:nvSpPr>
        <p:spPr>
          <a:xfrm>
            <a:off x="1557825" y="7090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600"/>
              <a:buFont typeface="Montserrat"/>
              <a:buChar char="●"/>
            </a:pPr>
            <a:r>
              <a:rPr lang="en" sz="16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BACKGROUND </a:t>
            </a:r>
            <a:endParaRPr sz="16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162200" y="1333500"/>
            <a:ext cx="7373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UKC is a youth run entity composed by university graduates mandated to cultivate and supply hydroponic green fodder to livestock farmers. It was formed in 2019 and started operations in 2020.  </a:t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303900" y="1439113"/>
            <a:ext cx="456000" cy="4320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03900" y="2355750"/>
            <a:ext cx="456000" cy="4320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162200" y="2355750"/>
            <a:ext cx="70737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" dirty="0">
                <a:latin typeface="+mj-lt"/>
              </a:rPr>
              <a:t>UKC is located in Northen province province of Rwanda, Gicumbi District, Kageyo Sector. </a:t>
            </a:r>
            <a:r>
              <a:rPr lang="en-US" sz="1400" dirty="0">
                <a:solidFill>
                  <a:schemeClr val="dk1"/>
                </a:solidFill>
                <a:highlight>
                  <a:srgbClr val="FFFFFF"/>
                </a:highlight>
                <a:latin typeface="+mj-lt"/>
                <a:ea typeface="Montserrat"/>
                <a:cs typeface="Montserrat"/>
                <a:sym typeface="Montserrat"/>
              </a:rPr>
              <a:t>UKC team, has grown from the initiators (founding members) to an aptly innovative and productive young-blooded technical team.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4"/>
          <p:cNvSpPr/>
          <p:nvPr/>
        </p:nvSpPr>
        <p:spPr>
          <a:xfrm>
            <a:off x="303900" y="3272363"/>
            <a:ext cx="456000" cy="4320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162200" y="3140550"/>
            <a:ext cx="7266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UKC has green climate resilient technologies of hydroponics fodder, that is soilless, vertical, and water recycled system in greenhouse. We have managed to supply cost-effective, nutritious and sustainable animal feeds to livestock farmers  in Gicumbi district.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0" y="0"/>
            <a:ext cx="9144000" cy="5157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</a:t>
            </a: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Uruhimbi Kageyo Cooperative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7" name="Google Shape;87;p16" descr="U.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900" y="63750"/>
            <a:ext cx="858300" cy="4707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88" name="Google Shape;88;p16"/>
          <p:cNvSpPr txBox="1"/>
          <p:nvPr/>
        </p:nvSpPr>
        <p:spPr>
          <a:xfrm>
            <a:off x="872900" y="1816975"/>
            <a:ext cx="7869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500"/>
              </a:spcAft>
              <a:buNone/>
            </a:pPr>
            <a:endParaRPr sz="1600" b="1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477250" y="737000"/>
            <a:ext cx="496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Montserrat"/>
              <a:buChar char="●"/>
            </a:pPr>
            <a:r>
              <a:rPr lang="en" sz="24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PROBLEM ADDRESSING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1050" y="1249900"/>
            <a:ext cx="2832950" cy="15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100" y="3085425"/>
            <a:ext cx="2103500" cy="17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2477075" y="1673650"/>
            <a:ext cx="35028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Small land sizes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Negative Climate-Shocks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High cost of animal feeds 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Youth unemployment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en" sz="1600" b="1">
                <a:latin typeface="Montserrat"/>
                <a:ea typeface="Montserrat"/>
                <a:cs typeface="Montserrat"/>
                <a:sym typeface="Montserrat"/>
              </a:rPr>
              <a:t>Malnutrition.</a:t>
            </a: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25" y="1332000"/>
            <a:ext cx="2183825" cy="148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58600" y="2973500"/>
            <a:ext cx="2103500" cy="19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/>
          <p:nvPr/>
        </p:nvSpPr>
        <p:spPr>
          <a:xfrm>
            <a:off x="0" y="0"/>
            <a:ext cx="9144000" cy="515700"/>
          </a:xfrm>
          <a:prstGeom prst="rect">
            <a:avLst/>
          </a:prstGeom>
          <a:solidFill>
            <a:srgbClr val="002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0" y="675425"/>
            <a:ext cx="1129500" cy="47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B328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0" y="0"/>
            <a:ext cx="9144000" cy="5157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</a:t>
            </a: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Uruhimbi Kageyo Cooperative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" name="Google Shape;102;p17" descr="U.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900" y="63750"/>
            <a:ext cx="858300" cy="4707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03" name="Google Shape;103;p17"/>
          <p:cNvSpPr txBox="1"/>
          <p:nvPr/>
        </p:nvSpPr>
        <p:spPr>
          <a:xfrm>
            <a:off x="1624975" y="792350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500"/>
              <a:buFont typeface="Montserrat"/>
              <a:buChar char="●"/>
            </a:pPr>
            <a:r>
              <a:rPr lang="en" sz="2500" b="1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endParaRPr sz="2500" b="1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336550" y="1361750"/>
            <a:ext cx="5711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Adoption and mainstreaming Hydroponic technologies in Agriculture 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7250" y="2167775"/>
            <a:ext cx="5730551" cy="286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0" y="0"/>
            <a:ext cx="9144000" cy="515700"/>
          </a:xfrm>
          <a:prstGeom prst="rect">
            <a:avLst/>
          </a:prstGeom>
          <a:solidFill>
            <a:srgbClr val="002A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9"/>
          <p:cNvSpPr txBox="1"/>
          <p:nvPr/>
        </p:nvSpPr>
        <p:spPr>
          <a:xfrm>
            <a:off x="0" y="675425"/>
            <a:ext cx="1129500" cy="47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B32823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4302975" y="1021350"/>
            <a:ext cx="410400" cy="372300"/>
          </a:xfrm>
          <a:prstGeom prst="ellipse">
            <a:avLst/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4853174" y="2570700"/>
            <a:ext cx="410400" cy="4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9">
            <a:hlinkClick r:id="" action="ppaction://noaction"/>
          </p:cNvPr>
          <p:cNvSpPr/>
          <p:nvPr/>
        </p:nvSpPr>
        <p:spPr>
          <a:xfrm>
            <a:off x="4566524" y="4273775"/>
            <a:ext cx="2822700" cy="60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/>
              <a:t>Establishment of Demonstration Center</a:t>
            </a:r>
            <a:endParaRPr sz="1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5579626" y="3802800"/>
            <a:ext cx="410400" cy="420000"/>
          </a:xfrm>
          <a:prstGeom prst="ellipse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6978824" y="997525"/>
            <a:ext cx="410400" cy="4200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6978824" y="2635638"/>
            <a:ext cx="410400" cy="420000"/>
          </a:xfrm>
          <a:prstGeom prst="ellipse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5371973" y="1222425"/>
            <a:ext cx="1334465" cy="2459252"/>
          </a:xfrm>
          <a:custGeom>
            <a:avLst/>
            <a:gdLst/>
            <a:ahLst/>
            <a:cxnLst/>
            <a:rect l="l" t="t" r="r" b="b"/>
            <a:pathLst>
              <a:path w="88994" h="100820" extrusionOk="0">
                <a:moveTo>
                  <a:pt x="1943" y="30"/>
                </a:moveTo>
                <a:cubicBezTo>
                  <a:pt x="16448" y="1203"/>
                  <a:pt x="89294" y="-3117"/>
                  <a:pt x="88974" y="7069"/>
                </a:cubicBezTo>
                <a:cubicBezTo>
                  <a:pt x="88654" y="17255"/>
                  <a:pt x="396" y="50318"/>
                  <a:pt x="23" y="61144"/>
                </a:cubicBezTo>
                <a:cubicBezTo>
                  <a:pt x="-350" y="71970"/>
                  <a:pt x="78842" y="65410"/>
                  <a:pt x="86734" y="72023"/>
                </a:cubicBezTo>
                <a:cubicBezTo>
                  <a:pt x="94627" y="78636"/>
                  <a:pt x="53937" y="96021"/>
                  <a:pt x="47378" y="10082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35" name="Google Shape;135;p19"/>
          <p:cNvSpPr/>
          <p:nvPr/>
        </p:nvSpPr>
        <p:spPr>
          <a:xfrm>
            <a:off x="4789416" y="1145100"/>
            <a:ext cx="60600" cy="124800"/>
          </a:xfrm>
          <a:prstGeom prst="chevron">
            <a:avLst>
              <a:gd name="adj" fmla="val 50000"/>
            </a:avLst>
          </a:prstGeom>
          <a:solidFill>
            <a:srgbClr val="98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9"/>
          <p:cNvSpPr/>
          <p:nvPr/>
        </p:nvSpPr>
        <p:spPr>
          <a:xfrm rot="5400000">
            <a:off x="5772024" y="3662395"/>
            <a:ext cx="69900" cy="108300"/>
          </a:xfrm>
          <a:prstGeom prst="chevron">
            <a:avLst>
              <a:gd name="adj" fmla="val 50000"/>
            </a:avLst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9"/>
          <p:cNvSpPr/>
          <p:nvPr/>
        </p:nvSpPr>
        <p:spPr>
          <a:xfrm rot="6171141">
            <a:off x="6662187" y="1330619"/>
            <a:ext cx="63388" cy="121729"/>
          </a:xfrm>
          <a:prstGeom prst="chevron">
            <a:avLst>
              <a:gd name="adj" fmla="val 50000"/>
            </a:avLst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0" y="0"/>
            <a:ext cx="9144000" cy="5157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</a:t>
            </a:r>
            <a:r>
              <a:rPr lang="en"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Uruhimbi Kageyo Cooperative</a:t>
            </a:r>
            <a:endParaRPr sz="18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19" descr="U.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900" y="63750"/>
            <a:ext cx="858300" cy="4707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40" name="Google Shape;140;p19"/>
          <p:cNvSpPr txBox="1"/>
          <p:nvPr/>
        </p:nvSpPr>
        <p:spPr>
          <a:xfrm>
            <a:off x="3981925" y="1511988"/>
            <a:ext cx="13344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Team recruitment ( Technical TEAM)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6762100" y="1504725"/>
            <a:ext cx="19314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Greenhouse established and fully operational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4126725" y="2990700"/>
            <a:ext cx="1863300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Started production and selling ( 8</a:t>
            </a:r>
            <a:r>
              <a:rPr lang="en" sz="1000" b="1" dirty="0"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lang="en" sz="10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%)</a:t>
            </a:r>
            <a:endParaRPr sz="1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6706450" y="3009450"/>
            <a:ext cx="22620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Infrastructure development</a:t>
            </a:r>
            <a:endParaRPr sz="1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 hostels, training hall, kraals)</a:t>
            </a:r>
            <a:endParaRPr sz="10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177350" y="639675"/>
            <a:ext cx="3054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ACHIEVEMENTS </a:t>
            </a:r>
            <a:endParaRPr sz="1800" b="1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" y="2018925"/>
            <a:ext cx="3952365" cy="24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On-screen Show (16:9)</PresentationFormat>
  <Paragraphs>42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Open Sans</vt:lpstr>
      <vt:lpstr>Montserrat</vt:lpstr>
      <vt:lpstr>Bitter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Sylvestre Jackson Karara</cp:lastModifiedBy>
  <cp:revision>1</cp:revision>
  <dcterms:modified xsi:type="dcterms:W3CDTF">2021-12-14T04:59:32Z</dcterms:modified>
</cp:coreProperties>
</file>